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6" r:id="rId1"/>
  </p:sldMasterIdLst>
  <p:notesMasterIdLst>
    <p:notesMasterId r:id="rId9"/>
  </p:notesMasterIdLst>
  <p:sldIdLst>
    <p:sldId id="446" r:id="rId2"/>
    <p:sldId id="438" r:id="rId3"/>
    <p:sldId id="439" r:id="rId4"/>
    <p:sldId id="440" r:id="rId5"/>
    <p:sldId id="441" r:id="rId6"/>
    <p:sldId id="448" r:id="rId7"/>
    <p:sldId id="288" r:id="rId8"/>
  </p:sldIdLst>
  <p:sldSz cx="9144000" cy="6858000" type="screen4x3"/>
  <p:notesSz cx="6797675" cy="9926638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3E78"/>
    <a:srgbClr val="B6D4F4"/>
    <a:srgbClr val="EEF5FC"/>
    <a:srgbClr val="DBE9F9"/>
    <a:srgbClr val="0566B3"/>
    <a:srgbClr val="FF6600"/>
    <a:srgbClr val="78B832"/>
    <a:srgbClr val="83B5ED"/>
    <a:srgbClr val="60E2AD"/>
    <a:srgbClr val="B3C9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94017" autoAdjust="0"/>
  </p:normalViewPr>
  <p:slideViewPr>
    <p:cSldViewPr snapToGrid="0">
      <p:cViewPr varScale="1">
        <p:scale>
          <a:sx n="87" d="100"/>
          <a:sy n="87" d="100"/>
        </p:scale>
        <p:origin x="36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54;&#1083;&#1100;&#1075;&#1072;\Desktop\Microsoft%20Excel%20Workshee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/>
              <a:t>Переход на дифференциацию по объемам потребления с </a:t>
            </a:r>
            <a:r>
              <a:rPr lang="ru-RU" sz="1200" b="1" dirty="0" smtClean="0"/>
              <a:t>01.07.2016г </a:t>
            </a:r>
            <a:endParaRPr lang="ru-RU" sz="12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Лист1!$B$2:$B$19</c:f>
              <c:numCache>
                <c:formatCode>General</c:formatCode>
                <c:ptCount val="18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  <c:pt idx="11">
                  <c:v>550</c:v>
                </c:pt>
                <c:pt idx="12">
                  <c:v>600</c:v>
                </c:pt>
                <c:pt idx="13">
                  <c:v>650</c:v>
                </c:pt>
                <c:pt idx="14">
                  <c:v>700</c:v>
                </c:pt>
                <c:pt idx="15">
                  <c:v>750</c:v>
                </c:pt>
                <c:pt idx="16">
                  <c:v>800</c:v>
                </c:pt>
                <c:pt idx="17">
                  <c:v>850</c:v>
                </c:pt>
              </c:numCache>
            </c:numRef>
          </c:cat>
          <c:val>
            <c:numRef>
              <c:f>Лист1!$D$2:$D$19</c:f>
              <c:numCache>
                <c:formatCode>General</c:formatCode>
                <c:ptCount val="18"/>
                <c:pt idx="0">
                  <c:v>2.94</c:v>
                </c:pt>
                <c:pt idx="1">
                  <c:v>2.94</c:v>
                </c:pt>
                <c:pt idx="2">
                  <c:v>2.94</c:v>
                </c:pt>
                <c:pt idx="3">
                  <c:v>2.94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8334480"/>
        <c:axId val="317155792"/>
      </c:lineChart>
      <c:scatterChart>
        <c:scatterStyle val="lineMarker"/>
        <c:varyColors val="0"/>
        <c:ser>
          <c:idx val="0"/>
          <c:order val="0"/>
          <c:spPr>
            <a:ln w="25400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Лист1!$C$2:$C$19</c:f>
              <c:numCache>
                <c:formatCode>General</c:formatCode>
                <c:ptCount val="1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</c:numCache>
            </c:numRef>
          </c:yVal>
          <c:smooth val="0"/>
        </c:ser>
        <c:ser>
          <c:idx val="2"/>
          <c:order val="2"/>
          <c:spPr>
            <a:ln w="28575" cap="rnd">
              <a:solidFill>
                <a:schemeClr val="tx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Лист1!$E$2:$E$19</c:f>
              <c:numCache>
                <c:formatCode>General</c:formatCode>
                <c:ptCount val="18"/>
                <c:pt idx="3">
                  <c:v>3.3000000000000003</c:v>
                </c:pt>
                <c:pt idx="4">
                  <c:v>3.3000000000000003</c:v>
                </c:pt>
                <c:pt idx="5">
                  <c:v>3.3000000000000003</c:v>
                </c:pt>
                <c:pt idx="6">
                  <c:v>3.3000000000000003</c:v>
                </c:pt>
                <c:pt idx="7">
                  <c:v>3.3000000000000003</c:v>
                </c:pt>
                <c:pt idx="8">
                  <c:v>3.3000000000000003</c:v>
                </c:pt>
                <c:pt idx="9">
                  <c:v>3.3000000000000003</c:v>
                </c:pt>
                <c:pt idx="10">
                  <c:v>3.3000000000000003</c:v>
                </c:pt>
                <c:pt idx="11">
                  <c:v>3.3000000000000003</c:v>
                </c:pt>
                <c:pt idx="12">
                  <c:v>3.3000000000000003</c:v>
                </c:pt>
              </c:numCache>
            </c:numRef>
          </c:yVal>
          <c:smooth val="0"/>
        </c:ser>
        <c:ser>
          <c:idx val="3"/>
          <c:order val="3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yVal>
            <c:numRef>
              <c:f>Лист1!$F$2:$F$19</c:f>
              <c:numCache>
                <c:formatCode>General</c:formatCode>
                <c:ptCount val="18"/>
                <c:pt idx="12">
                  <c:v>4.5</c:v>
                </c:pt>
                <c:pt idx="13">
                  <c:v>4.5</c:v>
                </c:pt>
                <c:pt idx="14">
                  <c:v>4.5</c:v>
                </c:pt>
                <c:pt idx="15">
                  <c:v>4.5</c:v>
                </c:pt>
                <c:pt idx="16">
                  <c:v>4.5</c:v>
                </c:pt>
                <c:pt idx="17">
                  <c:v>4.5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8334480"/>
        <c:axId val="317155792"/>
      </c:scatterChart>
      <c:catAx>
        <c:axId val="428334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50" b="1"/>
                  <a:t>Объем потребления 1 д/х,</a:t>
                </a:r>
                <a:r>
                  <a:rPr lang="ru-RU" sz="1050" b="1" baseline="0"/>
                  <a:t> кВтч/месяц</a:t>
                </a:r>
                <a:endParaRPr lang="ru-RU" sz="105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155792"/>
        <c:crosses val="autoZero"/>
        <c:auto val="1"/>
        <c:lblAlgn val="ctr"/>
        <c:lblOffset val="100"/>
        <c:tickMarkSkip val="1"/>
        <c:noMultiLvlLbl val="0"/>
      </c:catAx>
      <c:valAx>
        <c:axId val="317155792"/>
        <c:scaling>
          <c:orientation val="minMax"/>
          <c:max val="5.5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50" b="1"/>
                  <a:t>Тариф, руб/кВтч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8334480"/>
        <c:crosses val="autoZero"/>
        <c:crossBetween val="between"/>
      </c:valAx>
      <c:spPr>
        <a:solidFill>
          <a:srgbClr val="EEF5FC"/>
        </a:solidFill>
        <a:ln>
          <a:solidFill>
            <a:srgbClr val="B6D4F4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0.36691</cdr:x>
      <cdr:y>0.54419</cdr:y>
    </cdr:from>
    <cdr:to>
      <cdr:x>0.51554</cdr:x>
      <cdr:y>0.85698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71586" y="1792738"/>
          <a:ext cx="1001183" cy="1030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+12% (или 1,1*То)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0.70454</cdr:x>
      <cdr:y>0.2846</cdr:y>
    </cdr:from>
    <cdr:to>
      <cdr:x>0.94807</cdr:x>
      <cdr:y>0.59738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34505" y="831987"/>
          <a:ext cx="149829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+52% (или 1,5 х То)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0.70506</cdr:x>
      <cdr:y>0.29238</cdr:y>
    </cdr:from>
    <cdr:to>
      <cdr:x>0.70869</cdr:x>
      <cdr:y>0.8273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H="1">
          <a:off x="4749394" y="963192"/>
          <a:ext cx="24440" cy="1762202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81E0470C-18D8-4FC9-8CF3-4AAAC2BAF9D4}" type="datetimeFigureOut">
              <a:rPr lang="ru-RU" smtClean="0"/>
              <a:pPr/>
              <a:t>09.12.2015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73E015FF-E625-4E9C-9590-F98BC3C959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48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015FF-E625-4E9C-9590-F98BC3C9598E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588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015FF-E625-4E9C-9590-F98BC3C9598E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891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015FF-E625-4E9C-9590-F98BC3C9598E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932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55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4A782B-E201-4AC8-BFA3-CDBD3B7D9BAD}" type="slidenum">
              <a:rPr lang="ru-RU" alt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588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015FF-E625-4E9C-9590-F98BC3C9598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21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83624"/>
            <a:ext cx="6400800" cy="11743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0435" y="0"/>
            <a:ext cx="8552330" cy="493059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ru-RU" dirty="0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311394" y="531560"/>
            <a:ext cx="8521212" cy="0"/>
          </a:xfrm>
          <a:prstGeom prst="line">
            <a:avLst/>
          </a:prstGeom>
          <a:ln w="19050">
            <a:solidFill>
              <a:srgbClr val="0566B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97107"/>
            <a:ext cx="7772400" cy="3361764"/>
          </a:xfrm>
          <a:noFill/>
        </p:spPr>
        <p:txBody>
          <a:bodyPr>
            <a:normAutofit/>
          </a:bodyPr>
          <a:lstStyle>
            <a:lvl1pPr algn="ctr">
              <a:defRPr sz="3200">
                <a:solidFill>
                  <a:srgbClr val="063E78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8241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13276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28479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 b="1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83348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01464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65412"/>
            <a:ext cx="4038600" cy="5154706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65412"/>
            <a:ext cx="4038600" cy="5154706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53526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94454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0566B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837765"/>
            <a:ext cx="4040188" cy="44733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94454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0566B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837765"/>
            <a:ext cx="4041775" cy="44733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20084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765" y="107576"/>
            <a:ext cx="8525435" cy="9144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 b="1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1269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49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49" y="1129553"/>
            <a:ext cx="5228291" cy="5253317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01455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3854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41" y="107576"/>
            <a:ext cx="8417859" cy="91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4118" y="1138518"/>
            <a:ext cx="8641976" cy="5056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437529" y="6472237"/>
            <a:ext cx="1990165" cy="385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rgbClr val="063E7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311394" y="1042988"/>
            <a:ext cx="8521212" cy="0"/>
          </a:xfrm>
          <a:prstGeom prst="line">
            <a:avLst/>
          </a:prstGeom>
          <a:ln w="19050">
            <a:solidFill>
              <a:srgbClr val="0566B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311394" y="6471958"/>
            <a:ext cx="8521212" cy="0"/>
          </a:xfrm>
          <a:prstGeom prst="line">
            <a:avLst/>
          </a:prstGeom>
          <a:ln w="19050">
            <a:solidFill>
              <a:srgbClr val="0566B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71648" y="6555928"/>
            <a:ext cx="430306" cy="221456"/>
          </a:xfrm>
          <a:prstGeom prst="rect">
            <a:avLst/>
          </a:prstGeom>
        </p:spPr>
        <p:txBody>
          <a:bodyPr lIns="72000" tIns="0" rIns="0" bIns="0" anchor="ctr"/>
          <a:lstStyle>
            <a:lvl1pPr algn="r">
              <a:defRPr sz="1400" b="1">
                <a:solidFill>
                  <a:srgbClr val="05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7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rgbClr val="063E78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68288" indent="-268288" algn="just" defTabSz="914400" rtl="0" eaLnBrk="1" latinLnBrk="0" hangingPunct="1">
        <a:spcBef>
          <a:spcPct val="20000"/>
        </a:spcBef>
        <a:buClr>
          <a:srgbClr val="0566B3"/>
        </a:buClr>
        <a:buFont typeface="Arial" pitchFamily="34" charset="0"/>
        <a:buChar char="■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8163" indent="-269875" algn="just" defTabSz="914400" rtl="0" eaLnBrk="1" latinLnBrk="0" hangingPunct="1">
        <a:spcBef>
          <a:spcPct val="20000"/>
        </a:spcBef>
        <a:buClr>
          <a:srgbClr val="063E78"/>
        </a:buClr>
        <a:buFont typeface="Wingdings" pitchFamily="2" charset="2"/>
        <a:buChar char="§"/>
        <a:defRPr sz="14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06450" indent="-268288" algn="just" defTabSz="914400" rtl="0" eaLnBrk="1" latinLnBrk="0" hangingPunct="1">
        <a:spcBef>
          <a:spcPct val="20000"/>
        </a:spcBef>
        <a:buClr>
          <a:srgbClr val="063E78"/>
        </a:buClr>
        <a:buFont typeface="Arial" pitchFamily="34" charset="0"/>
        <a:buChar char="‒"/>
        <a:defRPr sz="12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85838" indent="-179388" algn="just" defTabSz="914400" rtl="0" eaLnBrk="1" latinLnBrk="0" hangingPunct="1">
        <a:spcBef>
          <a:spcPct val="20000"/>
        </a:spcBef>
        <a:buClr>
          <a:srgbClr val="063E78"/>
        </a:buClr>
        <a:buFont typeface="Arial" pitchFamily="34" charset="0"/>
        <a:buChar char="•"/>
        <a:defRPr sz="1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65225" indent="-179388" algn="just" defTabSz="914400" rtl="0" eaLnBrk="1" latinLnBrk="0" hangingPunct="1">
        <a:spcBef>
          <a:spcPct val="20000"/>
        </a:spcBef>
        <a:buClr>
          <a:srgbClr val="063E78"/>
        </a:buClr>
        <a:buFont typeface="Arial" pitchFamily="34" charset="0"/>
        <a:buChar char="•"/>
        <a:defRPr sz="1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gulation.gov.ru/projects#npa=4262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4832" y="2190234"/>
            <a:ext cx="7613942" cy="2284271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  <a:ea typeface="ＭＳ Ｐゴシック" charset="0"/>
                <a:cs typeface="Calibri"/>
              </a:rPr>
              <a:t>Переход на дифференцированные тарифы на электрическую энергию для населения по объемам потребления электрической энергии</a:t>
            </a:r>
            <a:endParaRPr lang="ru-RU" sz="2400" dirty="0">
              <a:solidFill>
                <a:schemeClr val="tx2"/>
              </a:solidFill>
              <a:latin typeface="Cambria" pitchFamily="18" charset="0"/>
              <a:ea typeface="ＭＳ Ｐゴシック" charset="0"/>
              <a:cs typeface="Calibri"/>
            </a:endParaRPr>
          </a:p>
        </p:txBody>
      </p:sp>
      <p:sp>
        <p:nvSpPr>
          <p:cNvPr id="3" name="Подзаголовок 5"/>
          <p:cNvSpPr txBox="1">
            <a:spLocks/>
          </p:cNvSpPr>
          <p:nvPr/>
        </p:nvSpPr>
        <p:spPr bwMode="auto">
          <a:xfrm>
            <a:off x="2216574" y="4659171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r>
              <a:rPr lang="ru-RU" altLang="ru-RU" sz="1800" i="1" dirty="0" err="1">
                <a:solidFill>
                  <a:schemeClr val="accent2">
                    <a:lumMod val="75000"/>
                  </a:schemeClr>
                </a:solidFill>
              </a:rPr>
              <a:t>Селляхова</a:t>
            </a:r>
            <a:r>
              <a:rPr lang="ru-RU" altLang="ru-RU" sz="1800" i="1" dirty="0">
                <a:solidFill>
                  <a:schemeClr val="accent2">
                    <a:lumMod val="75000"/>
                  </a:schemeClr>
                </a:solidFill>
              </a:rPr>
              <a:t> Ольга </a:t>
            </a:r>
            <a:r>
              <a:rPr lang="ru-RU" altLang="ru-RU" sz="1800" i="1" dirty="0" err="1">
                <a:solidFill>
                  <a:schemeClr val="accent2">
                    <a:lumMod val="75000"/>
                  </a:schemeClr>
                </a:solidFill>
              </a:rPr>
              <a:t>Виссанионовна</a:t>
            </a:r>
            <a:endParaRPr lang="ru-RU" altLang="ru-RU" sz="18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buFontTx/>
              <a:buNone/>
            </a:pPr>
            <a:r>
              <a:rPr lang="ru-RU" alt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Ассоциация </a:t>
            </a:r>
            <a:r>
              <a:rPr lang="ru-RU" altLang="ru-RU" sz="1800" i="1" dirty="0">
                <a:solidFill>
                  <a:schemeClr val="accent2">
                    <a:lumMod val="75000"/>
                  </a:schemeClr>
                </a:solidFill>
              </a:rPr>
              <a:t>ГП и ЭСК</a:t>
            </a:r>
          </a:p>
          <a:p>
            <a:pPr algn="r">
              <a:buFontTx/>
              <a:buNone/>
            </a:pPr>
            <a:r>
              <a:rPr lang="en-US" altLang="ru-RU" sz="1800" i="1" dirty="0">
                <a:solidFill>
                  <a:schemeClr val="accent2">
                    <a:lumMod val="75000"/>
                  </a:schemeClr>
                </a:solidFill>
              </a:rPr>
              <a:t>sov@npgp.ru</a:t>
            </a:r>
            <a:endParaRPr lang="ru-RU" altLang="ru-RU" sz="18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FontTx/>
              <a:buNone/>
            </a:pPr>
            <a:r>
              <a:rPr lang="ru-RU" altLang="ru-RU" sz="20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9492" y="6088605"/>
            <a:ext cx="1664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Декабрь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2015г.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logo_11_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703" y="863600"/>
            <a:ext cx="23622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37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33845" y="84668"/>
            <a:ext cx="7886700" cy="939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63E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Постановление о дифференциация </a:t>
            </a:r>
            <a:r>
              <a:rPr lang="ru-RU" b="1" dirty="0">
                <a:solidFill>
                  <a:srgbClr val="063E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тарифов </a:t>
            </a:r>
            <a:r>
              <a:rPr lang="ru-RU" b="1" dirty="0" smtClean="0">
                <a:solidFill>
                  <a:srgbClr val="063E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для </a:t>
            </a:r>
            <a:r>
              <a:rPr lang="ru-RU" b="1" dirty="0">
                <a:solidFill>
                  <a:srgbClr val="063E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населения по объемам потребления 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электрической энергии </a:t>
            </a:r>
            <a:r>
              <a:rPr lang="ru-RU" b="1" dirty="0" smtClean="0">
                <a:solidFill>
                  <a:srgbClr val="063E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(проект)</a:t>
            </a:r>
            <a:endParaRPr lang="ru-RU" b="1" dirty="0">
              <a:solidFill>
                <a:srgbClr val="063E78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61BB761-9C31-485D-9B28-E1E3BB27BFED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2308" y="1478092"/>
            <a:ext cx="8789773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Признать утратившим силу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ПП РФ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22.07.2013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г. № </a:t>
            </a:r>
            <a:r>
              <a:rPr lang="ru-RU" sz="2400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614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Высшим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должностным лицам субъектов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РФ из прил.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№ 2 к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ПП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22.07.2013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г. № 614 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принять </a:t>
            </a: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решение об отмене с 1 июля 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2016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применения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социальной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нормы потребления электрической энергии (мощности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);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Органам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исполнительной власти субъектов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РФ </a:t>
            </a: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до 1 мая 2016 г. </a:t>
            </a: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принять решения об установлении (пересмотре):</a:t>
            </a:r>
          </a:p>
          <a:p>
            <a:pPr marL="80486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цен (тарифов) на электрическую энергию (мощность), поставляемую населению и приравненным к нему категориям потребителей;</a:t>
            </a:r>
          </a:p>
          <a:p>
            <a:pPr marL="80486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сбытовых надбавок гарантирующих поставщиков;</a:t>
            </a:r>
          </a:p>
          <a:p>
            <a:pPr marL="80486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тарифов на услуги по передаче электрической энергии по электрическим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сетям ТСО;</a:t>
            </a:r>
            <a:endParaRPr lang="ru-RU" b="1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80486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цен (тарифов) на электрическую энергию (мощность), поставляемую на розничных рынках на территориях, не объединенных в ценовые зоны оптового </a:t>
            </a:r>
            <a:r>
              <a:rPr lang="ru-RU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рынка;</a:t>
            </a:r>
          </a:p>
          <a:p>
            <a:pPr marL="265113" indent="-26511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Установить, что прилагаемые изменения вступают в силу </a:t>
            </a: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 1 июля 2016 г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ru-RU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9489" y="1024468"/>
            <a:ext cx="8789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regulation.gov.ru/projects#npa=42625</a:t>
            </a:r>
            <a:r>
              <a:rPr lang="ru-RU" dirty="0" smtClean="0"/>
              <a:t>  </a:t>
            </a:r>
            <a:r>
              <a:rPr lang="ru-RU" sz="1600" dirty="0" smtClean="0"/>
              <a:t>размещен 23.11.2015,  окончание – 7.12.2015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955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931938" y="188640"/>
            <a:ext cx="7253596" cy="897558"/>
          </a:xfr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Н</a:t>
            </a:r>
            <a:r>
              <a:rPr lang="ru-RU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овый механизм</a:t>
            </a:r>
            <a:r>
              <a:rPr lang="en-US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расчетов с населением (изменения в ПП1178 «О </a:t>
            </a:r>
            <a:r>
              <a:rPr lang="ru-RU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ценообразовании в электроэнергетике»)</a:t>
            </a:r>
            <a:endParaRPr lang="ru-RU" sz="2400" b="1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426450" y="173038"/>
            <a:ext cx="550863" cy="64293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D97263B8-DD9E-40A1-B8FE-162EF0882D6D}" type="slidenum">
              <a:rPr lang="ru-RU" smtClean="0">
                <a:solidFill>
                  <a:schemeClr val="bg1"/>
                </a:solidFill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8642" y="1268759"/>
            <a:ext cx="8339768" cy="51653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88900" algn="just">
              <a:buClr>
                <a:schemeClr val="accent2">
                  <a:lumMod val="75000"/>
                </a:schemeClr>
              </a:buClr>
              <a:defRPr/>
            </a:pPr>
            <a:r>
              <a:rPr lang="ru-RU" sz="16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1. Вводится </a:t>
            </a:r>
            <a:r>
              <a:rPr lang="ru-RU" sz="16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дифференциация </a:t>
            </a:r>
            <a:r>
              <a:rPr lang="ru-RU" sz="1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тарифов </a:t>
            </a:r>
            <a:r>
              <a:rPr lang="ru-RU" sz="16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по величине потребления – чем выше потребление электрической энергии домохозяйством, тем выше величина тарифа:</a:t>
            </a:r>
          </a:p>
          <a:p>
            <a:pPr marL="88900" indent="539750" algn="just">
              <a:buClr>
                <a:schemeClr val="accent2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до 150 кВт-ч в 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месяц – базовый тариф (по МУ ФАС)</a:t>
            </a:r>
          </a:p>
          <a:p>
            <a:pPr marL="88900" indent="3051175" algn="just">
              <a:buClr>
                <a:schemeClr val="accent2">
                  <a:lumMod val="75000"/>
                </a:schemeClr>
              </a:buClr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(в первый год -2% от установленного ранее)</a:t>
            </a:r>
            <a:endParaRPr lang="ru-RU" sz="1600" b="1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88900" indent="539750" algn="just">
              <a:buClr>
                <a:schemeClr val="accent2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т </a:t>
            </a: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150 до 600 кВт-ч в 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месяц - базовый </a:t>
            </a: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тариф 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+12% (или +10% от То)</a:t>
            </a:r>
            <a:endParaRPr lang="ru-RU" b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88900" indent="539750" algn="just">
              <a:buClr>
                <a:schemeClr val="accent2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свыше 600 кВт-ч в 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месяц - базовый </a:t>
            </a:r>
            <a:r>
              <a:rPr lang="ru-RU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тариф </a:t>
            </a:r>
            <a:r>
              <a:rPr lang="ru-RU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+52% (или +50% от То)</a:t>
            </a:r>
            <a:endParaRPr lang="ru-RU" b="1" dirty="0" smtClean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88900" indent="539750" algn="just">
              <a:buClr>
                <a:schemeClr val="accent2">
                  <a:lumMod val="75000"/>
                </a:schemeClr>
              </a:buClr>
              <a:defRPr/>
            </a:pPr>
            <a:endParaRPr lang="ru-RU" sz="16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88900" algn="just">
              <a:spcAft>
                <a:spcPts val="600"/>
              </a:spcAft>
              <a:buClr>
                <a:schemeClr val="accent2">
                  <a:lumMod val="75000"/>
                </a:schemeClr>
              </a:buClr>
              <a:defRPr/>
            </a:pPr>
            <a:endParaRPr lang="ru-RU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843713" y="6434137"/>
            <a:ext cx="2133600" cy="365125"/>
          </a:xfrm>
          <a:prstGeom prst="rect">
            <a:avLst/>
          </a:prstGeom>
        </p:spPr>
        <p:txBody>
          <a:bodyPr lIns="72000" tIns="0" rIns="0" bIns="0" anchor="ctr"/>
          <a:lstStyle/>
          <a:p>
            <a:pPr algn="r"/>
            <a:r>
              <a:rPr lang="ru-RU" sz="1400" b="1" dirty="0" smtClean="0">
                <a:solidFill>
                  <a:srgbClr val="0566B3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1400" b="1" dirty="0">
              <a:solidFill>
                <a:srgbClr val="0566B3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360298"/>
              </p:ext>
            </p:extLst>
          </p:nvPr>
        </p:nvGraphicFramePr>
        <p:xfrm>
          <a:off x="1217994" y="3128791"/>
          <a:ext cx="6736184" cy="3294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33513" y="5415057"/>
            <a:ext cx="3734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То - т</a:t>
            </a:r>
            <a:r>
              <a:rPr lang="ru-RU" sz="1400" b="1" dirty="0" smtClean="0"/>
              <a:t>ариф, установленный на 2-е п/год 2016</a:t>
            </a:r>
            <a:endParaRPr lang="ru-RU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87998" y="5215002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-2%</a:t>
            </a:r>
            <a:endParaRPr lang="ru-RU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087998" y="3855903"/>
            <a:ext cx="5579742" cy="1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21242" y="3569465"/>
            <a:ext cx="36452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Экономически обоснованный уровень</a:t>
            </a:r>
            <a:endParaRPr lang="ru-RU" sz="1600" b="1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2990980" y="4090580"/>
            <a:ext cx="24440" cy="17622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53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Объект 2"/>
          <p:cNvSpPr>
            <a:spLocks noGrp="1"/>
          </p:cNvSpPr>
          <p:nvPr>
            <p:ph idx="1"/>
          </p:nvPr>
        </p:nvSpPr>
        <p:spPr>
          <a:xfrm>
            <a:off x="176270" y="1401256"/>
            <a:ext cx="8692307" cy="485632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2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. </a:t>
            </a:r>
            <a:r>
              <a:rPr lang="ru-RU" sz="24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Тарифы для населения устанавливаются в 2 вариантах:</a:t>
            </a:r>
          </a:p>
          <a:p>
            <a:pPr marL="628650" indent="-265113"/>
            <a:r>
              <a:rPr lang="ru-RU" sz="2000" b="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двухставочная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цена (тариф), 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состоящая из:</a:t>
            </a:r>
          </a:p>
          <a:p>
            <a:pPr marL="1147762" indent="-342900"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ставка, отражающая 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стоимость поставки 1 </a:t>
            </a:r>
            <a:r>
              <a:rPr lang="ru-RU" sz="2000" b="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кВтч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э/энергии, и</a:t>
            </a:r>
          </a:p>
          <a:p>
            <a:pPr marL="1147762" indent="-342900"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фиксированная ставка 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на 1 домохозяйство;</a:t>
            </a:r>
            <a:endParaRPr lang="ru-RU" sz="1200" b="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628650" indent="-265113"/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онная </a:t>
            </a:r>
            <a:r>
              <a:rPr lang="ru-RU" sz="2000" b="0" dirty="0" err="1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двухставочная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цена (тариф), состоящая 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из:</a:t>
            </a:r>
          </a:p>
          <a:p>
            <a:pPr marL="114776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дифференцированная 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 2 и по 3 зонам суток 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ставка, отражающая 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стоимость поставки 1 </a:t>
            </a:r>
            <a:r>
              <a:rPr lang="ru-RU" sz="2000" b="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кВтч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э/энергии, и</a:t>
            </a:r>
          </a:p>
          <a:p>
            <a:pPr marL="114776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фиксированная ставка 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на 1 домохозяйство</a:t>
            </a:r>
            <a:r>
              <a:rPr lang="ru-RU" sz="28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;</a:t>
            </a:r>
          </a:p>
          <a:p>
            <a:pPr marL="804862" indent="0">
              <a:spcBef>
                <a:spcPts val="0"/>
              </a:spcBef>
              <a:buNone/>
            </a:pPr>
            <a:endParaRPr lang="ru-RU" sz="2800" b="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3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. Вводится 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фиксированная 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ставка тарифа 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в </a:t>
            </a:r>
            <a:r>
              <a:rPr lang="ru-RU" sz="20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размере </a:t>
            </a:r>
            <a:r>
              <a:rPr lang="ru-RU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20 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рублей 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(«стоимость содержания объектов электросетевого хозяйства, приходящаяся на 1 домохозяйство»). Ставка далее индексируется по прогнозному </a:t>
            </a:r>
            <a:r>
              <a:rPr lang="ru-RU" sz="20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ИПЦ</a:t>
            </a:r>
            <a:endParaRPr lang="ru-RU" sz="2000" b="0" dirty="0" smtClean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281336" y="61924"/>
            <a:ext cx="6870476" cy="8696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fontAlgn="auto">
              <a:spcBef>
                <a:spcPct val="0"/>
              </a:spcBef>
              <a:spcAft>
                <a:spcPts val="0"/>
              </a:spcAft>
              <a:buNone/>
              <a:defRPr sz="2000" b="1">
                <a:solidFill>
                  <a:srgbClr val="063E78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24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Изменение подхода по дифференциации тарифов для </a:t>
            </a:r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населения (проект)</a:t>
            </a: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36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6828622" y="6381750"/>
            <a:ext cx="2133600" cy="476250"/>
          </a:xfrm>
          <a:prstGeom prst="rect">
            <a:avLst/>
          </a:prstGeom>
          <a:extLst/>
        </p:spPr>
        <p:txBody>
          <a:bodyPr lIns="72000" tIns="0" rIns="0" bIns="0" anchor="ctr"/>
          <a:lstStyle/>
          <a:p>
            <a:pPr algn="r"/>
            <a:fld id="{E2217031-642A-485B-9CEB-A159DDE1AB29}" type="slidenum">
              <a:rPr lang="ru-RU" altLang="ru-RU" sz="1400" b="1">
                <a:solidFill>
                  <a:srgbClr val="0566B3"/>
                </a:solidFill>
                <a:latin typeface="Arial" pitchFamily="34" charset="0"/>
                <a:cs typeface="Arial" pitchFamily="34" charset="0"/>
              </a:rPr>
              <a:pPr algn="r"/>
              <a:t>4</a:t>
            </a:fld>
            <a:endParaRPr lang="ru-RU" altLang="ru-RU" sz="1400" b="1">
              <a:solidFill>
                <a:srgbClr val="0566B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0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Определение домохозяйства</a:t>
            </a: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882" y="1021976"/>
            <a:ext cx="8641976" cy="50560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ru-RU" sz="1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 </a:t>
            </a:r>
            <a:r>
              <a:rPr lang="ru-RU" sz="1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 </a:t>
            </a:r>
            <a:r>
              <a:rPr lang="ru-RU" sz="2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домохозяйству</a:t>
            </a:r>
            <a:r>
              <a:rPr lang="ru-RU" sz="1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относятся</a:t>
            </a:r>
            <a:r>
              <a:rPr lang="ru-RU" sz="1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жилое и нежилое помещение многоквартирного дома;</a:t>
            </a: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домовладение;</a:t>
            </a: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жилое помещение специализированного жилищного фонда;</a:t>
            </a: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садовый, огородный и дачный земельный участок;</a:t>
            </a: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помещение, предназначенное для содержания осужденных при условии наличия раздельного учета электрической энергии;</a:t>
            </a: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помещение, расположенное в населенных пунктах, жилых зонах при воинских частях, объем потребленной </a:t>
            </a:r>
            <a:r>
              <a:rPr lang="ru-RU" sz="18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э/э </a:t>
            </a: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 которому определяется по общему прибору </a:t>
            </a:r>
            <a:r>
              <a:rPr lang="ru-RU" sz="18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учета;</a:t>
            </a:r>
            <a:endParaRPr lang="ru-RU" sz="1800" b="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помещение, принадлежащее религиозным организациям, содержащимся за счет прихожан;</a:t>
            </a: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хозяйственная постройка (погреб, сарай), принадлежащий объединению граждан;</a:t>
            </a:r>
          </a:p>
          <a:p>
            <a:pPr marL="715963" indent="-176213">
              <a:buFont typeface="Arial" panose="020B0604020202020204" pitchFamily="34" charset="0"/>
              <a:buChar char="•"/>
            </a:pP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гараж, принадлежащий </a:t>
            </a:r>
            <a:r>
              <a:rPr lang="ru-RU" sz="18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ГСК </a:t>
            </a: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или гражданину, приобретающему </a:t>
            </a:r>
            <a:r>
              <a:rPr lang="ru-RU" sz="1800" b="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э/э в </a:t>
            </a:r>
            <a:r>
              <a:rPr lang="ru-RU" sz="1800" b="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целях потребления на коммунально-бытовые нужды и не используемую для осуществления коммерческой деятельности.</a:t>
            </a:r>
          </a:p>
          <a:p>
            <a:pPr marL="0" indent="0">
              <a:buNone/>
            </a:pPr>
            <a:endParaRPr lang="ru-RU" sz="18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1BB761-9C31-485D-9B28-E1E3BB27BFED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5758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Особенности применения дифференцированных  тарифов</a:t>
            </a: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335" y="1410159"/>
            <a:ext cx="8141465" cy="3668618"/>
          </a:xfrm>
        </p:spPr>
        <p:txBody>
          <a:bodyPr>
            <a:normAutofit/>
          </a:bodyPr>
          <a:lstStyle/>
          <a:p>
            <a:pPr marL="265113" indent="-265113">
              <a:buNone/>
            </a:pPr>
            <a:r>
              <a:rPr lang="ru-RU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Социально </a:t>
            </a:r>
            <a:r>
              <a:rPr lang="ru-RU" sz="2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незащищенные категории потребителей </a:t>
            </a:r>
            <a:r>
              <a:rPr lang="ru-RU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(пенсионеры, многодетные семьи, инвалиды) субсидируются в полном объеме за счет применения тарифов до 150 кВт-ч в 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месяц</a:t>
            </a:r>
          </a:p>
          <a:p>
            <a:pPr marL="265113" indent="-265113">
              <a:buAutoNum type="arabicPeriod" startAt="6"/>
            </a:pPr>
            <a:r>
              <a:rPr lang="ru-RU" sz="2000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Село</a:t>
            </a:r>
            <a:r>
              <a:rPr lang="ru-RU" sz="2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, город с </a:t>
            </a:r>
            <a:r>
              <a:rPr lang="ru-RU" sz="2000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электроплитой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субсидируются 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за </a:t>
            </a:r>
            <a:r>
              <a:rPr lang="ru-RU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счет применения 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коэффициента 0,7 к тарифу</a:t>
            </a:r>
            <a:endParaRPr lang="ru-RU" sz="20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265113" indent="-265113">
              <a:buAutoNum type="arabicPeriod" startAt="6"/>
            </a:pPr>
            <a:r>
              <a:rPr lang="ru-RU" sz="2000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ОДН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– по базовому тарифу 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*К1 (второй диапазон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sz="2000" dirty="0" smtClean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265113" indent="-265113">
              <a:spcAft>
                <a:spcPts val="600"/>
              </a:spcAft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8. Тарифы </a:t>
            </a:r>
            <a:r>
              <a:rPr lang="ru-RU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в диапазонах 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потребления сверх </a:t>
            </a:r>
            <a:r>
              <a:rPr lang="ru-RU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150 кВт-ч в месяц постепенно доводятся до экономически обоснованных (механизм пока отсутствует</a:t>
            </a:r>
            <a:r>
              <a:rPr lang="ru-RU" sz="2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)</a:t>
            </a:r>
            <a:endParaRPr lang="ru-RU" sz="20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61BB761-9C31-485D-9B28-E1E3BB27BFE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5357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90144" y="1714849"/>
            <a:ext cx="7870372" cy="3217074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ambria" panose="02040503050406030204" pitchFamily="18" charset="0"/>
              </a:rPr>
              <a:t/>
            </a:r>
            <a:br>
              <a:rPr lang="ru-RU" dirty="0" smtClean="0">
                <a:latin typeface="Cambria" panose="02040503050406030204" pitchFamily="18" charset="0"/>
              </a:rPr>
            </a:br>
            <a:r>
              <a:rPr lang="ru-RU" dirty="0" smtClean="0">
                <a:latin typeface="Cambria" panose="02040503050406030204" pitchFamily="18" charset="0"/>
              </a:rPr>
              <a:t>Спасибо за внимание!</a:t>
            </a:r>
            <a:endParaRPr lang="ru-RU" dirty="0">
              <a:latin typeface="Cambria" panose="020405030504060302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8485" y="5837529"/>
            <a:ext cx="7596000" cy="0"/>
          </a:xfrm>
          <a:prstGeom prst="line">
            <a:avLst/>
          </a:prstGeom>
          <a:ln w="38100">
            <a:solidFill>
              <a:srgbClr val="0566B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Слайд 1 - &amp;quot;Инвестиции в ЖКХ: &amp;#x0D;&amp;#x0A;путь открыт?&amp;#x0D;&amp;#x0A;&amp;#x0D;&amp;#x0A;(на примере теплоснабжения)&amp;quot;&quot;/&gt;&lt;property id=&quot;20307&quot; value=&quot;256&quot;/&gt;&lt;/object&gt;&lt;object type=&quot;3&quot; unique_id=&quot;10005&quot;&gt;&lt;property id=&quot;20148&quot; value=&quot;5&quot;/&gt;&lt;property id=&quot;20300&quot; value=&quot;Слайд 2 - &amp;quot;Состояние отрасли жилищно-коммунального хозяйства в России&amp;quot;&quot;/&gt;&lt;property id=&quot;20307&quot; value=&quot;269&quot;/&gt;&lt;/object&gt;&lt;object type=&quot;3&quot; unique_id=&quot;10006&quot;&gt;&lt;property id=&quot;20148&quot; value=&quot;5&quot;/&gt;&lt;property id=&quot;20300&quot; value=&quot;Слайд 3 - &amp;quot;Отрасль ЖКХ генерирует убытки для операторов и инвесторов&amp;quot;&quot;/&gt;&lt;property id=&quot;20307&quot; value=&quot;275&quot;/&gt;&lt;/object&gt;&lt;object type=&quot;3&quot; unique_id=&quot;10007&quot;&gt;&lt;property id=&quot;20148&quot; value=&quot;5&quot;/&gt;&lt;property id=&quot;20300&quot; value=&quot;Слайд 4 - &amp;quot;Отрасль остро нуждается в инвестициях&amp;quot;&quot;/&gt;&lt;property id=&quot;20307&quot; value=&quot;277&quot;/&gt;&lt;/object&gt;&lt;object type=&quot;3&quot; unique_id=&quot;10008&quot;&gt;&lt;property id=&quot;20148&quot; value=&quot;5&quot;/&gt;&lt;property id=&quot;20300&quot; value=&quot;Слайд 5 - &amp;quot;Ключевые проблемы отрасли&amp;quot;&quot;/&gt;&lt;property id=&quot;20307&quot; value=&quot;287&quot;/&gt;&lt;/object&gt;&lt;object type=&quot;3&quot; unique_id=&quot;10009&quot;&gt;&lt;property id=&quot;20148&quot; value=&quot;5&quot;/&gt;&lt;property id=&quot;20300&quot; value=&quot;Слайд 6 - &amp;quot;Замкнутый круг&amp;quot;&quot;/&gt;&lt;property id=&quot;20307&quot; value=&quot;289&quot;/&gt;&lt;/object&gt;&lt;object type=&quot;3&quot; unique_id=&quot;10010&quot;&gt;&lt;property id=&quot;20148&quot; value=&quot;5&quot;/&gt;&lt;property id=&quot;20300&quot; value=&quot;Слайд 7 - &amp;quot;Условие развития ЖКХ – либерализация рынка тепла&amp;quot;&quot;/&gt;&lt;property id=&quot;20307&quot; value=&quot;293&quot;/&gt;&lt;/object&gt;&lt;object type=&quot;3&quot; unique_id=&quot;10011&quot;&gt;&lt;property id=&quot;20148&quot; value=&quot;5&quot;/&gt;&lt;property id=&quot;20300&quot; value=&quot;Слайд 8 - &amp;quot;Условие развития ЖКХ – сохранение темпов роста цены на газ &amp;#x0D;&amp;#x0A;и либерализация рынка газа&amp;quot;&quot;/&gt;&lt;property id=&quot;20307&quot; value=&quot;290&quot;/&gt;&lt;/object&gt;&lt;object type=&quot;3&quot; unique_id=&quot;10012&quot;&gt;&lt;property id=&quot;20148&quot; value=&quot;5&quot;/&gt;&lt;property id=&quot;20300&quot; value=&quot;Слайд 9 - &amp;quot;Условие развития ЖКХ – либерализация рынка газа&amp;quot;&quot;/&gt;&lt;property id=&quot;20307&quot; value=&quot;294&quot;/&gt;&lt;/object&gt;&lt;object type=&quot;3&quot; unique_id=&quot;10013&quot;&gt;&lt;property id=&quot;20148&quot; value=&quot;5&quot;/&gt;&lt;property id=&quot;20300&quot; value=&quot;Слайд 10 - &amp;quot;Инвестиции в ЖКХ: путь открыт?&amp;quot;&quot;/&gt;&lt;property id=&quot;20307&quot; value=&quot;285&quot;/&gt;&lt;/object&gt;&lt;object type=&quot;3&quot; unique_id=&quot;10014&quot;&gt;&lt;property id=&quot;20148&quot; value=&quot;5&quot;/&gt;&lt;property id=&quot;20300&quot; value=&quot;Слайд 11 - &amp;quot;ПРИЛОЖЕНИЕ&amp;quot;&quot;/&gt;&lt;property id=&quot;20307&quot; value=&quot;279&quot;/&gt;&lt;/object&gt;&lt;object type=&quot;3&quot; unique_id=&quot;10015&quot;&gt;&lt;property id=&quot;20148&quot; value=&quot;5&quot;/&gt;&lt;property id=&quot;20300&quot; value=&quot;Слайд 12 - &amp;quot;Меры, необходимые для повышения качества коммунальных услуг и привлечения инвестиций в отрасль ЖКХ&amp;quot;&quot;/&gt;&lt;property id=&quot;20307&quot; value=&quot;283&quot;/&gt;&lt;/object&gt;&lt;object type=&quot;3&quot; unique_id=&quot;10016&quot;&gt;&lt;property id=&quot;20148&quot; value=&quot;5&quot;/&gt;&lt;property id=&quot;20300&quot; value=&quot;Слайд 13 - &amp;quot;Меры, необходимые для повышения качества коммунальных услуг и привлечения инвестиций в отрасль ЖКХ&amp;quot;&quot;/&gt;&lt;property id=&quot;20307&quot; value=&quot;280&quot;/&gt;&lt;/object&gt;&lt;object type=&quot;3&quot; unique_id=&quot;10017&quot;&gt;&lt;property id=&quot;20148&quot; value=&quot;5&quot;/&gt;&lt;property id=&quot;20300&quot; value=&quot;Слайд 14 - &amp;quot;Меры, необходимые для повышения качества коммунальных услуг и привлечения инвестиций в отрасль ЖКХ&amp;quot;&quot;/&gt;&lt;property id=&quot;20307&quot; value=&quot;281&quot;/&gt;&lt;/object&gt;&lt;object type=&quot;3&quot; unique_id=&quot;10018&quot;&gt;&lt;property id=&quot;20148&quot; value=&quot;5&quot;/&gt;&lt;property id=&quot;20300&quot; value=&quot;Слайд 15 - &amp;quot;Меры, необходимые для повышения качества коммунальных услуг и привлечения инвестиций в отрасль ЖКХ&amp;quot;&quot;/&gt;&lt;property id=&quot;20307&quot; value=&quot;282&quot;/&gt;&lt;/object&gt;&lt;object type=&quot;3&quot; unique_id=&quot;10019&quot;&gt;&lt;property id=&quot;20148&quot; value=&quot;5&quot;/&gt;&lt;property id=&quot;20300&quot; value=&quot;Слайд 16 - &amp;quot;&amp;#x0D;&amp;#x0A;Спасибо за внимание!&amp;quot;&quot;/&gt;&lt;property id=&quot;20307&quot; value=&quot;28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8620</TotalTime>
  <Words>500</Words>
  <Application>Microsoft Office PowerPoint</Application>
  <PresentationFormat>Экран (4:3)</PresentationFormat>
  <Paragraphs>69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Cambria</vt:lpstr>
      <vt:lpstr>Cambria Math</vt:lpstr>
      <vt:lpstr>Times New Roman</vt:lpstr>
      <vt:lpstr>Wingdings</vt:lpstr>
      <vt:lpstr>Тема Office</vt:lpstr>
      <vt:lpstr>Переход на дифференцированные тарифы на электрическую энергию для населения по объемам потребления электрической энергии</vt:lpstr>
      <vt:lpstr>Постановление о дифференциация тарифов для населения по объемам потребления электрической энергии (проект)</vt:lpstr>
      <vt:lpstr>Новый механизм расчетов с населением (изменения в ПП1178 «О ценообразовании в электроэнергетике»)</vt:lpstr>
      <vt:lpstr>Презентация PowerPoint</vt:lpstr>
      <vt:lpstr>Определение домохозяйства</vt:lpstr>
      <vt:lpstr>Особенности применения дифференцированных  тарифов</vt:lpstr>
      <vt:lpstr> Спасибо за внимание!</vt:lpstr>
    </vt:vector>
  </TitlesOfParts>
  <Company>Fortum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Российский союз промышленников и предпринимателей</dc:title>
  <dc:creator>Andreychik Sergey</dc:creator>
  <cp:lastModifiedBy>СОВ</cp:lastModifiedBy>
  <cp:revision>1124</cp:revision>
  <cp:lastPrinted>2014-12-09T16:10:13Z</cp:lastPrinted>
  <dcterms:created xsi:type="dcterms:W3CDTF">2013-07-24T11:44:22Z</dcterms:created>
  <dcterms:modified xsi:type="dcterms:W3CDTF">2015-12-10T15:48:45Z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1715146061</vt:i4>
  </property>
  <property fmtid="{D5CDD505-2E9C-101B-9397-08002B2CF9AE}" pid="3" name="_NewReviewCycle">
    <vt:lpwstr/>
  </property>
  <property fmtid="{D5CDD505-2E9C-101B-9397-08002B2CF9AE}" pid="4" name="_EmailSubject">
    <vt:lpwstr>Презентация в Гос Думу</vt:lpwstr>
  </property>
  <property fmtid="{D5CDD505-2E9C-101B-9397-08002B2CF9AE}" pid="5" name="_AuthorEmail">
    <vt:lpwstr>Ilona.Beklenischeva@fortum.com</vt:lpwstr>
  </property>
  <property fmtid="{D5CDD505-2E9C-101B-9397-08002B2CF9AE}" pid="6" name="_AuthorEmailDisplayName">
    <vt:lpwstr>Beklenischeva Ilona</vt:lpwstr>
  </property>
  <property fmtid="{D5CDD505-2E9C-101B-9397-08002B2CF9AE}" pid="7" name="_PreviousAdHocReviewCycleID">
    <vt:i4>1186764345</vt:i4>
  </property>
</Properties>
</file>